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7" r:id="rId7"/>
    <p:sldId id="262" r:id="rId8"/>
    <p:sldId id="269" r:id="rId9"/>
    <p:sldId id="27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f15118ca-a358-4ded-aeb8-5fec9234e285/assets/video/ohmov_zakon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f15118ca-a358-4ded-aeb8-5fec9234e285/assets/interactivity/kviz_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f15118ca-a358-4ded-aeb8-5fec9234e285/assets/interactivity/kviz_b_1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88219" y="2804151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Ohmov zakon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0919" y="1514942"/>
            <a:ext cx="10065207" cy="27867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dirty="0" smtClean="0">
                <a:cs typeface="Alef" panose="00000500000000000000" pitchFamily="2" charset="-79"/>
              </a:rPr>
              <a:t>Što će se dogoditi sa električnom strujom u žaruljici kada žaruljicu priključujemo na različite napone?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dirty="0" smtClean="0">
                <a:cs typeface="Alef" panose="00000500000000000000" pitchFamily="2" charset="-79"/>
              </a:rPr>
              <a:t>Hoće li izmjerene vrijednosti električnih otpora biti jednake ili će ovisiti o naponu? 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390919" y="807055"/>
            <a:ext cx="242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543" y="4409877"/>
            <a:ext cx="2590578" cy="17270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369" y="4507895"/>
            <a:ext cx="3145957" cy="16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837164"/>
            <a:ext cx="10029967" cy="853524"/>
          </a:xfrm>
        </p:spPr>
        <p:txBody>
          <a:bodyPr/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Pokus: Ovisi li otpor žaruljice o naponu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9004" y="3568144"/>
            <a:ext cx="9895150" cy="1309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306579" y="2707568"/>
            <a:ext cx="2000247" cy="1754326"/>
            <a:chOff x="6000763" y="3286124"/>
            <a:chExt cx="2000264" cy="1753677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6000763" y="3286124"/>
              <a:ext cx="1000134" cy="1753677"/>
              <a:chOff x="6429384" y="2857496"/>
              <a:chExt cx="750100" cy="1753677"/>
            </a:xfrm>
            <a:grpFill/>
          </p:grpSpPr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6429384" y="2857496"/>
                <a:ext cx="750099" cy="1753677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kern="0" dirty="0" smtClean="0">
                    <a:solidFill>
                      <a:prstClr val="black"/>
                    </a:solidFill>
                  </a:rPr>
                  <a:t>4,5 </a:t>
                </a: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endParaRPr kumimoji="0" lang="hr-H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kern="0" dirty="0" smtClean="0">
                    <a:solidFill>
                      <a:prstClr val="black"/>
                    </a:solidFill>
                  </a:rPr>
                  <a:t>3,5</a:t>
                </a: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hr-H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</a:t>
                </a:r>
                <a:r>
                  <a:rPr lang="hr-HR" kern="0" dirty="0" smtClean="0">
                    <a:solidFill>
                      <a:prstClr val="black"/>
                    </a:solidFill>
                  </a:rPr>
                  <a:t>,5</a:t>
                </a: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V</a:t>
                </a:r>
                <a:endParaRPr kumimoji="0" lang="hr-H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Connector 11"/>
              <p:cNvCxnSpPr/>
              <p:nvPr/>
            </p:nvCxnSpPr>
            <p:spPr>
              <a:xfrm>
                <a:off x="6429384" y="3285962"/>
                <a:ext cx="750100" cy="1587"/>
              </a:xfrm>
              <a:prstGeom prst="line">
                <a:avLst/>
              </a:prstGeom>
              <a:grp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</p:cxn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7000892" y="3286124"/>
              <a:ext cx="1000135" cy="1753677"/>
              <a:chOff x="6429384" y="2857496"/>
              <a:chExt cx="750101" cy="1753677"/>
            </a:xfrm>
            <a:grpFill/>
          </p:grpSpPr>
          <p:sp>
            <p:nvSpPr>
              <p:cNvPr id="13" name="TextBox 21"/>
              <p:cNvSpPr txBox="1">
                <a:spLocks noChangeArrowheads="1"/>
              </p:cNvSpPr>
              <p:nvPr/>
            </p:nvSpPr>
            <p:spPr bwMode="auto">
              <a:xfrm>
                <a:off x="6429384" y="2857496"/>
                <a:ext cx="750100" cy="1753677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0,18 </a:t>
                </a:r>
                <a:r>
                  <a:rPr kumimoji="0" lang="hr-H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0,12 </a:t>
                </a:r>
                <a:r>
                  <a:rPr kumimoji="0" lang="hr-H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0,06 A</a:t>
                </a:r>
                <a:endParaRPr kumimoji="0" lang="hr-H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" name="Straight Connector 22"/>
              <p:cNvCxnSpPr/>
              <p:nvPr/>
            </p:nvCxnSpPr>
            <p:spPr>
              <a:xfrm>
                <a:off x="6429385" y="3285962"/>
                <a:ext cx="750100" cy="1587"/>
              </a:xfrm>
              <a:prstGeom prst="line">
                <a:avLst/>
              </a:prstGeom>
              <a:grp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</p:cxnSp>
        </p:grpSp>
      </p:grpSp>
      <p:pic>
        <p:nvPicPr>
          <p:cNvPr id="8" name="Slika 7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3017" y="863618"/>
            <a:ext cx="1024217" cy="1091279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0993017" y="2129616"/>
            <a:ext cx="102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Pogledajte video</a:t>
            </a:r>
            <a:endParaRPr lang="hr-HR" sz="1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1207923" y="5413303"/>
            <a:ext cx="1026715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Odredite otpor </a:t>
            </a:r>
            <a:r>
              <a:rPr lang="hr-HR" altLang="sr-Latn-RS" sz="2800" i="1" dirty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 nekog otpornika pri </a:t>
            </a:r>
            <a:r>
              <a:rPr lang="hr-HR" altLang="sr-Latn-R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različitim naponima izvora.</a:t>
            </a:r>
            <a:endParaRPr lang="hr-HR" sz="2000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0194" y="2007990"/>
            <a:ext cx="3492331" cy="28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Zaključujemo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7104" y="1618198"/>
            <a:ext cx="1065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>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18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Pri svim vrijednostima napona električni otpor </a:t>
            </a:r>
            <a:r>
              <a:rPr lang="hr-HR" i="1" dirty="0" smtClean="0"/>
              <a:t>R = U / I  </a:t>
            </a:r>
            <a:r>
              <a:rPr lang="hr-HR" dirty="0" smtClean="0"/>
              <a:t>je jednak.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390918" y="3773122"/>
            <a:ext cx="8615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Električni otpor </a:t>
            </a:r>
            <a:r>
              <a:rPr lang="hr-HR" altLang="sr-Latn-RS" sz="2800" i="1" dirty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 nekog metalnog vodiča ne ovisi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o naponu </a:t>
            </a:r>
            <a:r>
              <a:rPr lang="hr-HR" altLang="sr-Latn-RS" sz="2800" i="1" dirty="0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  izvora na koji je priključen.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800" b="1" dirty="0">
                <a:solidFill>
                  <a:prstClr val="black"/>
                </a:solidFill>
                <a:cs typeface="Arial" panose="020B0604020202020204" pitchFamily="34" charset="0"/>
              </a:rPr>
              <a:t>R = stalna vrijednost</a:t>
            </a:r>
            <a:endParaRPr lang="hr-HR" sz="20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481" y="2467720"/>
            <a:ext cx="4681806" cy="12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3680" y="996287"/>
            <a:ext cx="10363199" cy="621911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Grafički prikaz Ohmovog  zakona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4958" y="2612058"/>
            <a:ext cx="6250545" cy="188031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Struja </a:t>
            </a:r>
            <a:r>
              <a:rPr lang="pl-PL" i="1" dirty="0"/>
              <a:t>I</a:t>
            </a:r>
            <a:r>
              <a:rPr lang="pl-PL" dirty="0"/>
              <a:t>  proporcionalna je naponu </a:t>
            </a:r>
            <a:r>
              <a:rPr lang="pl-PL" i="1" dirty="0"/>
              <a:t>U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r>
              <a:rPr lang="pl-PL" i="1" dirty="0"/>
              <a:t>I</a:t>
            </a:r>
            <a:r>
              <a:rPr lang="pl-PL" dirty="0"/>
              <a:t>  ~  </a:t>
            </a:r>
            <a:r>
              <a:rPr lang="pl-PL" i="1" dirty="0"/>
              <a:t>U</a:t>
            </a:r>
          </a:p>
          <a:p>
            <a:pPr marL="0" indent="0" algn="ctr">
              <a:buNone/>
            </a:pPr>
            <a:r>
              <a:rPr lang="hr-HR" dirty="0" smtClean="0"/>
              <a:t>Otpor žaruljice ne ovisi o naponu.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485" y="1906072"/>
            <a:ext cx="3650635" cy="32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4502" y="400294"/>
            <a:ext cx="9961728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Ohmov zakon ne vrijedi uvijek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3366" y="1618198"/>
            <a:ext cx="10515600" cy="1945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Omski </a:t>
            </a:r>
            <a:r>
              <a:rPr lang="hr-HR" dirty="0" smtClean="0"/>
              <a:t>vodiči – su metali i otopine za koje vrijedi Ohmov zakon.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Neomski </a:t>
            </a:r>
            <a:r>
              <a:rPr lang="hr-HR" dirty="0" smtClean="0"/>
              <a:t>vodiči – su materijali čiji otpor ovisi o naponu </a:t>
            </a:r>
            <a:r>
              <a:rPr lang="hr-HR" dirty="0" smtClean="0"/>
              <a:t>(poluvodiči</a:t>
            </a:r>
            <a:r>
              <a:rPr lang="hr-HR" dirty="0" smtClean="0"/>
              <a:t>).</a:t>
            </a:r>
          </a:p>
          <a:p>
            <a:pPr marL="0" indent="0">
              <a:buNone/>
            </a:pPr>
            <a:r>
              <a:rPr lang="hr-HR" dirty="0" smtClean="0"/>
              <a:t>                             - za njih ne vrijedi Ohmov zakon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2" y="3741645"/>
            <a:ext cx="2692815" cy="17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719" y="3741645"/>
            <a:ext cx="2615344" cy="172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610719" y="5503028"/>
            <a:ext cx="261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dirty="0"/>
              <a:t>Poluvodiči koji se upotrebljavaju kao dijelovi</a:t>
            </a:r>
          </a:p>
          <a:p>
            <a:pPr algn="ctr"/>
            <a:r>
              <a:rPr lang="vi-VN" sz="1100" dirty="0"/>
              <a:t>mikroelektroničkih uređaja jesu</a:t>
            </a:r>
          </a:p>
          <a:p>
            <a:pPr algn="ctr"/>
            <a:r>
              <a:rPr lang="vi-VN" sz="1100" dirty="0"/>
              <a:t>neomski vodiči.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233612" y="5628901"/>
            <a:ext cx="269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Ohmov zakon vrijedi za omske </a:t>
            </a:r>
            <a:r>
              <a:rPr lang="hr-HR" sz="1400" dirty="0" smtClean="0"/>
              <a:t>vodiče.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2623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3929" y="465630"/>
            <a:ext cx="10180093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Zadatak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5952" y="1529409"/>
            <a:ext cx="10515600" cy="125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Otpornik je priključen na izvor napona 6V. Koliki je električni  otpor otpornika ako struja koja prolazi kroz njega iznosi 0,2 A?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54110" y="2781835"/>
            <a:ext cx="7224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Rješenje:</a:t>
            </a:r>
          </a:p>
          <a:p>
            <a:r>
              <a:rPr lang="hr-HR" sz="3200" i="1" dirty="0" smtClean="0"/>
              <a:t>U</a:t>
            </a:r>
            <a:r>
              <a:rPr lang="hr-HR" sz="3200" dirty="0" smtClean="0"/>
              <a:t>= 6 V                            </a:t>
            </a:r>
            <a:r>
              <a:rPr lang="hr-HR" sz="3200" i="1" dirty="0" smtClean="0"/>
              <a:t>R = </a:t>
            </a:r>
            <a:r>
              <a:rPr lang="hr-HR" sz="3200" i="1" dirty="0" smtClean="0"/>
              <a:t>U </a:t>
            </a:r>
            <a:r>
              <a:rPr lang="hr-HR" sz="3200" i="1" dirty="0" smtClean="0"/>
              <a:t>/ I  </a:t>
            </a:r>
            <a:endParaRPr lang="hr-HR" sz="3200" i="1" dirty="0" smtClean="0"/>
          </a:p>
          <a:p>
            <a:r>
              <a:rPr lang="hr-HR" sz="3200" i="1" dirty="0" smtClean="0"/>
              <a:t>I </a:t>
            </a:r>
            <a:r>
              <a:rPr lang="hr-HR" sz="3200" dirty="0"/>
              <a:t>= 0,2 </a:t>
            </a:r>
            <a:r>
              <a:rPr lang="hr-HR" sz="3200" dirty="0" smtClean="0"/>
              <a:t>A                        </a:t>
            </a:r>
            <a:r>
              <a:rPr lang="hr-HR" sz="3200" i="1" dirty="0" smtClean="0"/>
              <a:t>R = </a:t>
            </a:r>
            <a:r>
              <a:rPr lang="hr-HR" sz="3200" dirty="0"/>
              <a:t>6 V /0,2 A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_______                       </a:t>
            </a:r>
            <a:r>
              <a:rPr lang="hr-HR" sz="3200" i="1" dirty="0" smtClean="0"/>
              <a:t>R </a:t>
            </a:r>
            <a:r>
              <a:rPr lang="hr-HR" sz="3200" dirty="0" smtClean="0"/>
              <a:t>= 30 </a:t>
            </a:r>
            <a:r>
              <a:rPr lang="el-GR" sz="3200" dirty="0"/>
              <a:t>Ω</a:t>
            </a:r>
            <a:r>
              <a:rPr lang="hr-HR" sz="3200" dirty="0"/>
              <a:t> </a:t>
            </a:r>
          </a:p>
          <a:p>
            <a:r>
              <a:rPr lang="hr-HR" sz="3200" i="1" dirty="0"/>
              <a:t>R</a:t>
            </a:r>
            <a:r>
              <a:rPr lang="hr-HR" sz="3200" dirty="0"/>
              <a:t> =?         </a:t>
            </a:r>
          </a:p>
          <a:p>
            <a:endParaRPr lang="hr-HR" sz="3200" dirty="0"/>
          </a:p>
          <a:p>
            <a:r>
              <a:rPr lang="hr-HR" sz="3200" i="1" dirty="0" smtClean="0"/>
              <a:t>                                      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cs typeface="Alef" panose="00000500000000000000" pitchFamily="2" charset="-79"/>
              </a:rPr>
              <a:t>Ovisi li otpor metalnog vodiča o naponu?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cs typeface="Alef" panose="00000500000000000000" pitchFamily="2" charset="-79"/>
              </a:rPr>
              <a:t>Kako glasi Ohmov zakon?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cs typeface="Alef" panose="00000500000000000000" pitchFamily="2" charset="-79"/>
              </a:rPr>
              <a:t>Što su omski vodiči? </a:t>
            </a:r>
            <a:endParaRPr lang="hr-HR" dirty="0" smtClean="0">
              <a:cs typeface="Alef" panose="00000500000000000000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cs typeface="Alef" panose="00000500000000000000" pitchFamily="2" charset="-79"/>
              </a:rPr>
              <a:t>Što </a:t>
            </a:r>
            <a:r>
              <a:rPr lang="hr-HR" dirty="0">
                <a:cs typeface="Alef" panose="00000500000000000000" pitchFamily="2" charset="-79"/>
              </a:rPr>
              <a:t>su </a:t>
            </a:r>
            <a:r>
              <a:rPr lang="hr-HR" dirty="0" err="1">
                <a:cs typeface="Alef" panose="00000500000000000000" pitchFamily="2" charset="-79"/>
              </a:rPr>
              <a:t>neomski</a:t>
            </a:r>
            <a:r>
              <a:rPr lang="hr-HR" dirty="0">
                <a:cs typeface="Alef" panose="00000500000000000000" pitchFamily="2" charset="-79"/>
              </a:rPr>
              <a:t> vodiči</a:t>
            </a: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9893" y="955416"/>
            <a:ext cx="9911861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802" y="2464726"/>
            <a:ext cx="323725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837" y="2421915"/>
            <a:ext cx="323691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911" y="2916666"/>
            <a:ext cx="1274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2902303" y="2924852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Obični oblačić 9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kcijski gumb: Pomoć 10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1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313</TotalTime>
  <Words>288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Pokus: Ovisi li otpor žaruljice o naponu </vt:lpstr>
      <vt:lpstr>Zaključujemo</vt:lpstr>
      <vt:lpstr>Grafički prikaz Ohmovog  zakona </vt:lpstr>
      <vt:lpstr>Ohmov zakon ne vrijedi uvijek </vt:lpstr>
      <vt:lpstr>Zadatak </vt:lpstr>
      <vt:lpstr>Slide 8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25</cp:revision>
  <dcterms:created xsi:type="dcterms:W3CDTF">2020-09-12T17:39:48Z</dcterms:created>
  <dcterms:modified xsi:type="dcterms:W3CDTF">2020-09-29T08:14:13Z</dcterms:modified>
</cp:coreProperties>
</file>